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charts/chart3.xml" ContentType="application/vnd.openxmlformats-officedocument.drawingml.chart+xml"/>
  <Override PartName="/ppt/notesSlides/notesSlide15.xml" ContentType="application/vnd.openxmlformats-officedocument.presentationml.notesSlide+xml"/>
  <Override PartName="/ppt/charts/chart4.xml" ContentType="application/vnd.openxmlformats-officedocument.drawingml.chart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88" r:id="rId4"/>
    <p:sldId id="347" r:id="rId5"/>
    <p:sldId id="348" r:id="rId6"/>
    <p:sldId id="372" r:id="rId7"/>
    <p:sldId id="324" r:id="rId8"/>
    <p:sldId id="323" r:id="rId9"/>
    <p:sldId id="356" r:id="rId10"/>
    <p:sldId id="269" r:id="rId11"/>
    <p:sldId id="367" r:id="rId12"/>
    <p:sldId id="368" r:id="rId13"/>
    <p:sldId id="369" r:id="rId14"/>
    <p:sldId id="370" r:id="rId15"/>
    <p:sldId id="371" r:id="rId16"/>
    <p:sldId id="273" r:id="rId17"/>
  </p:sldIdLst>
  <p:sldSz cx="9144000" cy="6858000" type="screen4x3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Estilo claro 1 - Acento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>
      <p:cViewPr>
        <p:scale>
          <a:sx n="82" d="100"/>
          <a:sy n="82" d="100"/>
        </p:scale>
        <p:origin x="-9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842699353999399E-2"/>
          <c:y val="2.635565745220227E-3"/>
          <c:w val="0.95744568079752335"/>
          <c:h val="0.7716123923640773"/>
        </c:manualLayout>
      </c:layout>
      <c:lineChart>
        <c:grouping val="standard"/>
        <c:varyColors val="0"/>
        <c:ser>
          <c:idx val="0"/>
          <c:order val="0"/>
          <c:tx>
            <c:strRef>
              <c:f>'[Serie 97-2016_cel-10-05-2017.xlsx]pob.extremo'!$B$11</c:f>
              <c:strCache>
                <c:ptCount val="1"/>
                <c:pt idx="0">
                  <c:v>Total País</c:v>
                </c:pt>
              </c:strCache>
            </c:strRef>
          </c:tx>
          <c:dLbls>
            <c:txPr>
              <a:bodyPr/>
              <a:lstStyle/>
              <a:p>
                <a:pPr algn="ctr">
                  <a:defRPr lang="es-PY" sz="14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'[Serie 97-2016_cel-10-05-2017.xlsx]pob.extremo'!$C$10:$I$10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'[Serie 97-2016_cel-10-05-2017.xlsx]pob.extremo'!$C$11:$I$11</c:f>
              <c:numCache>
                <c:formatCode>0.00</c:formatCode>
                <c:ptCount val="7"/>
                <c:pt idx="0">
                  <c:v>11.77</c:v>
                </c:pt>
                <c:pt idx="1">
                  <c:v>11.76</c:v>
                </c:pt>
                <c:pt idx="2">
                  <c:v>7.38</c:v>
                </c:pt>
                <c:pt idx="3">
                  <c:v>5.69</c:v>
                </c:pt>
                <c:pt idx="4">
                  <c:v>5.47</c:v>
                </c:pt>
                <c:pt idx="5">
                  <c:v>5.42</c:v>
                </c:pt>
                <c:pt idx="6">
                  <c:v>5.73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'[Serie 97-2016_cel-10-05-2017.xlsx]pob.extremo'!$B$12</c:f>
              <c:strCache>
                <c:ptCount val="1"/>
                <c:pt idx="0">
                  <c:v>Urbana</c:v>
                </c:pt>
              </c:strCache>
            </c:strRef>
          </c:tx>
          <c:dLbls>
            <c:txPr>
              <a:bodyPr/>
              <a:lstStyle/>
              <a:p>
                <a:pPr algn="ctr">
                  <a:defRPr lang="es-PY" sz="14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'[Serie 97-2016_cel-10-05-2017.xlsx]pob.extremo'!$C$10:$I$10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'[Serie 97-2016_cel-10-05-2017.xlsx]pob.extremo'!$C$12:$I$12</c:f>
              <c:numCache>
                <c:formatCode>0.00</c:formatCode>
                <c:ptCount val="7"/>
                <c:pt idx="0">
                  <c:v>3.79</c:v>
                </c:pt>
                <c:pt idx="1">
                  <c:v>4.8600000000000003</c:v>
                </c:pt>
                <c:pt idx="2">
                  <c:v>1.74</c:v>
                </c:pt>
                <c:pt idx="3">
                  <c:v>2.2000000000000002</c:v>
                </c:pt>
                <c:pt idx="4">
                  <c:v>2</c:v>
                </c:pt>
                <c:pt idx="5">
                  <c:v>1.64</c:v>
                </c:pt>
                <c:pt idx="6">
                  <c:v>1.63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'[Serie 97-2016_cel-10-05-2017.xlsx]pob.extremo'!$B$13</c:f>
              <c:strCache>
                <c:ptCount val="1"/>
                <c:pt idx="0">
                  <c:v>Rural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'[Serie 97-2016_cel-10-05-2017.xlsx]pob.extremo'!$C$10:$I$10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'[Serie 97-2016_cel-10-05-2017.xlsx]pob.extremo'!$C$13:$I$13</c:f>
              <c:numCache>
                <c:formatCode>0.00</c:formatCode>
                <c:ptCount val="7"/>
                <c:pt idx="0">
                  <c:v>22.95</c:v>
                </c:pt>
                <c:pt idx="1">
                  <c:v>21.64</c:v>
                </c:pt>
                <c:pt idx="2">
                  <c:v>15.62</c:v>
                </c:pt>
                <c:pt idx="3">
                  <c:v>10.86</c:v>
                </c:pt>
                <c:pt idx="4">
                  <c:v>10.72</c:v>
                </c:pt>
                <c:pt idx="5">
                  <c:v>11.24</c:v>
                </c:pt>
                <c:pt idx="6">
                  <c:v>12.17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91808"/>
        <c:axId val="36793344"/>
      </c:lineChart>
      <c:catAx>
        <c:axId val="3679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 lang="es-PY" sz="14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s-PY"/>
          </a:p>
        </c:txPr>
        <c:crossAx val="36793344"/>
        <c:crosses val="autoZero"/>
        <c:auto val="1"/>
        <c:lblAlgn val="ctr"/>
        <c:lblOffset val="100"/>
        <c:noMultiLvlLbl val="0"/>
      </c:catAx>
      <c:valAx>
        <c:axId val="36793344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3679180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/>
      <c:overlay val="0"/>
      <c:txPr>
        <a:bodyPr/>
        <a:lstStyle/>
        <a:p>
          <a:pPr algn="ctr">
            <a:defRPr lang="es-PY" sz="1400" b="1" i="0" u="none" strike="noStrike" kern="1200" baseline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9779430326921279E-2"/>
          <c:y val="3.5273858460171094E-2"/>
          <c:w val="0.96044113934615749"/>
          <c:h val="0.72848218884770377"/>
        </c:manualLayout>
      </c:layout>
      <c:lineChart>
        <c:grouping val="standard"/>
        <c:varyColors val="0"/>
        <c:ser>
          <c:idx val="0"/>
          <c:order val="0"/>
          <c:tx>
            <c:strRef>
              <c:f>Pob.Extrema!$C$10</c:f>
              <c:strCache>
                <c:ptCount val="1"/>
                <c:pt idx="0">
                  <c:v>Urbana</c:v>
                </c:pt>
              </c:strCache>
            </c:strRef>
          </c:tx>
          <c:dLbls>
            <c:txPr>
              <a:bodyPr/>
              <a:lstStyle/>
              <a:p>
                <a:pPr algn="ctr">
                  <a:defRPr/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Pob.Extrema!$D$9:$I$9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Pob.Extrema!$D$10:$I$10</c:f>
              <c:numCache>
                <c:formatCode>General</c:formatCode>
                <c:ptCount val="6"/>
                <c:pt idx="0">
                  <c:v>10.29</c:v>
                </c:pt>
                <c:pt idx="1">
                  <c:v>10.039999999999999</c:v>
                </c:pt>
                <c:pt idx="2">
                  <c:v>5.41</c:v>
                </c:pt>
                <c:pt idx="3">
                  <c:v>5.09</c:v>
                </c:pt>
                <c:pt idx="4">
                  <c:v>4.6100000000000003</c:v>
                </c:pt>
                <c:pt idx="5">
                  <c:v>4.67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Pob.Extrema!$C$11</c:f>
              <c:strCache>
                <c:ptCount val="1"/>
                <c:pt idx="0">
                  <c:v>Rural</c:v>
                </c:pt>
              </c:strCache>
            </c:strRef>
          </c:tx>
          <c:dLbls>
            <c:txPr>
              <a:bodyPr/>
              <a:lstStyle/>
              <a:p>
                <a:pPr algn="ctr">
                  <a:defRPr/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Pob.Extrema!$D$9:$I$9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Pob.Extrema!$D$11:$I$11</c:f>
              <c:numCache>
                <c:formatCode>General</c:formatCode>
                <c:ptCount val="6"/>
                <c:pt idx="0">
                  <c:v>32.43</c:v>
                </c:pt>
                <c:pt idx="1">
                  <c:v>29.61</c:v>
                </c:pt>
                <c:pt idx="2">
                  <c:v>25.98</c:v>
                </c:pt>
                <c:pt idx="3">
                  <c:v>17.62</c:v>
                </c:pt>
                <c:pt idx="4">
                  <c:v>19.23</c:v>
                </c:pt>
                <c:pt idx="5">
                  <c:v>17.93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Pob.Extrema!$C$12</c:f>
              <c:strCache>
                <c:ptCount val="1"/>
                <c:pt idx="0">
                  <c:v>Total País</c:v>
                </c:pt>
              </c:strCache>
            </c:strRef>
          </c:tx>
          <c:dLbls>
            <c:txPr>
              <a:bodyPr/>
              <a:lstStyle/>
              <a:p>
                <a:pPr algn="ctr">
                  <a:defRPr/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Pob.Extrema!$D$9:$I$9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Pob.Extrema!$D$12:$I$12</c:f>
              <c:numCache>
                <c:formatCode>General</c:formatCode>
                <c:ptCount val="6"/>
                <c:pt idx="0">
                  <c:v>19.41</c:v>
                </c:pt>
                <c:pt idx="1">
                  <c:v>18.03</c:v>
                </c:pt>
                <c:pt idx="2">
                  <c:v>13.76</c:v>
                </c:pt>
                <c:pt idx="3">
                  <c:v>10.15</c:v>
                </c:pt>
                <c:pt idx="4">
                  <c:v>10.47</c:v>
                </c:pt>
                <c:pt idx="5">
                  <c:v>9.9700000000000006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880768"/>
        <c:axId val="36882304"/>
      </c:lineChart>
      <c:catAx>
        <c:axId val="3688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36882304"/>
        <c:crosses val="autoZero"/>
        <c:auto val="1"/>
        <c:lblAlgn val="ctr"/>
        <c:lblOffset val="100"/>
        <c:noMultiLvlLbl val="0"/>
      </c:catAx>
      <c:valAx>
        <c:axId val="3688230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68807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663420499220359"/>
          <c:y val="0.91229661350759006"/>
          <c:w val="0.45998006765782801"/>
          <c:h val="6.8463100059589332E-2"/>
        </c:manualLayout>
      </c:layout>
      <c:overlay val="0"/>
    </c:legend>
    <c:plotVisOnly val="1"/>
    <c:dispBlanksAs val="gap"/>
    <c:showDLblsOverMax val="0"/>
  </c:chart>
  <c:txPr>
    <a:bodyPr/>
    <a:lstStyle/>
    <a:p>
      <a:pPr algn="ctr">
        <a:defRPr lang="es-PY" sz="1400" b="1" i="0" u="none" strike="noStrike" kern="1200" baseline="0">
          <a:solidFill>
            <a:prstClr val="black"/>
          </a:solidFill>
          <a:latin typeface="Times New Roman" pitchFamily="18" charset="0"/>
          <a:ea typeface="+mn-ea"/>
          <a:cs typeface="Times New Roman" pitchFamily="18" charset="0"/>
        </a:defRPr>
      </a:pPr>
      <a:endParaRPr lang="es-PY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9291170319491884E-2"/>
          <c:y val="8.4890021746105316E-3"/>
          <c:w val="0.9807088296805081"/>
          <c:h val="0.75305403550675565"/>
        </c:manualLayout>
      </c:layout>
      <c:lineChart>
        <c:grouping val="standard"/>
        <c:varyColors val="0"/>
        <c:ser>
          <c:idx val="0"/>
          <c:order val="0"/>
          <c:tx>
            <c:strRef>
              <c:f>'[Serie 97-2016_cel-10-05-2017.xlsx]Pob.total'!$B$11</c:f>
              <c:strCache>
                <c:ptCount val="1"/>
                <c:pt idx="0">
                  <c:v>Total País</c:v>
                </c:pt>
              </c:strCache>
            </c:strRef>
          </c:tx>
          <c:dLbls>
            <c:txPr>
              <a:bodyPr/>
              <a:lstStyle/>
              <a:p>
                <a:pPr algn="ctr">
                  <a:defRPr lang="es-PY" sz="14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'[Serie 97-2016_cel-10-05-2017.xlsx]Pob.total'!$C$10:$I$10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'[Serie 97-2016_cel-10-05-2017.xlsx]Pob.total'!$C$11:$I$11</c:f>
              <c:numCache>
                <c:formatCode>0.00</c:formatCode>
                <c:ptCount val="7"/>
                <c:pt idx="0">
                  <c:v>38.96</c:v>
                </c:pt>
                <c:pt idx="1">
                  <c:v>37.03</c:v>
                </c:pt>
                <c:pt idx="2">
                  <c:v>31.37</c:v>
                </c:pt>
                <c:pt idx="3">
                  <c:v>28</c:v>
                </c:pt>
                <c:pt idx="4">
                  <c:v>27.18</c:v>
                </c:pt>
                <c:pt idx="5">
                  <c:v>26.58</c:v>
                </c:pt>
                <c:pt idx="6">
                  <c:v>28.86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'[Serie 97-2016_cel-10-05-2017.xlsx]Pob.total'!$B$12</c:f>
              <c:strCache>
                <c:ptCount val="1"/>
                <c:pt idx="0">
                  <c:v>Urbana</c:v>
                </c:pt>
              </c:strCache>
            </c:strRef>
          </c:tx>
          <c:dLbls>
            <c:txPr>
              <a:bodyPr/>
              <a:lstStyle/>
              <a:p>
                <a:pPr algn="ctr">
                  <a:defRPr lang="es-PY" sz="14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'[Serie 97-2016_cel-10-05-2017.xlsx]Pob.total'!$C$10:$I$10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'[Serie 97-2016_cel-10-05-2017.xlsx]Pob.total'!$C$12:$I$12</c:f>
              <c:numCache>
                <c:formatCode>0.00</c:formatCode>
                <c:ptCount val="7"/>
                <c:pt idx="0">
                  <c:v>28.2</c:v>
                </c:pt>
                <c:pt idx="1">
                  <c:v>28.19</c:v>
                </c:pt>
                <c:pt idx="2">
                  <c:v>20.079999999999998</c:v>
                </c:pt>
                <c:pt idx="3">
                  <c:v>21.32</c:v>
                </c:pt>
                <c:pt idx="4">
                  <c:v>20.66</c:v>
                </c:pt>
                <c:pt idx="5">
                  <c:v>19.350000000000001</c:v>
                </c:pt>
                <c:pt idx="6">
                  <c:v>21.94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'[Serie 97-2016_cel-10-05-2017.xlsx]Pob.total'!$B$13</c:f>
              <c:strCache>
                <c:ptCount val="1"/>
                <c:pt idx="0">
                  <c:v>Rural</c:v>
                </c:pt>
              </c:strCache>
            </c:strRef>
          </c:tx>
          <c:dLbls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'[Serie 97-2016_cel-10-05-2017.xlsx]Pob.total'!$C$10:$I$10</c:f>
              <c:numCache>
                <c:formatCode>General</c:formatCode>
                <c:ptCount val="7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</c:numCache>
            </c:numRef>
          </c:cat>
          <c:val>
            <c:numRef>
              <c:f>'[Serie 97-2016_cel-10-05-2017.xlsx]Pob.total'!$C$13:$I$13</c:f>
              <c:numCache>
                <c:formatCode>0.00</c:formatCode>
                <c:ptCount val="7"/>
                <c:pt idx="0">
                  <c:v>54.03</c:v>
                </c:pt>
                <c:pt idx="1">
                  <c:v>49.68</c:v>
                </c:pt>
                <c:pt idx="2">
                  <c:v>47.83</c:v>
                </c:pt>
                <c:pt idx="3">
                  <c:v>37.909999999999997</c:v>
                </c:pt>
                <c:pt idx="4">
                  <c:v>37.03</c:v>
                </c:pt>
                <c:pt idx="5">
                  <c:v>37.700000000000003</c:v>
                </c:pt>
                <c:pt idx="6">
                  <c:v>39.72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022720"/>
        <c:axId val="68690688"/>
      </c:lineChart>
      <c:catAx>
        <c:axId val="3702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 lang="es-PY" sz="14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s-PY"/>
          </a:p>
        </c:txPr>
        <c:crossAx val="68690688"/>
        <c:crosses val="autoZero"/>
        <c:auto val="1"/>
        <c:lblAlgn val="ctr"/>
        <c:lblOffset val="100"/>
        <c:noMultiLvlLbl val="0"/>
      </c:catAx>
      <c:valAx>
        <c:axId val="68690688"/>
        <c:scaling>
          <c:orientation val="minMax"/>
        </c:scaling>
        <c:delete val="1"/>
        <c:axPos val="l"/>
        <c:numFmt formatCode="0.00" sourceLinked="1"/>
        <c:majorTickMark val="out"/>
        <c:minorTickMark val="none"/>
        <c:tickLblPos val="nextTo"/>
        <c:crossAx val="370227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0361505760768775"/>
          <c:y val="0.84577310078072088"/>
          <c:w val="0.54541869227407269"/>
          <c:h val="6.3677542690100175E-2"/>
        </c:manualLayout>
      </c:layout>
      <c:overlay val="0"/>
      <c:txPr>
        <a:bodyPr/>
        <a:lstStyle/>
        <a:p>
          <a:pPr algn="ctr">
            <a:defRPr lang="es-PY" sz="1400" b="1" i="0" u="none" strike="noStrike" kern="1200" baseline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es-PY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Pob.Total!$C$10</c:f>
              <c:strCache>
                <c:ptCount val="1"/>
                <c:pt idx="0">
                  <c:v>Urbana</c:v>
                </c:pt>
              </c:strCache>
            </c:strRef>
          </c:tx>
          <c:dLbls>
            <c:txPr>
              <a:bodyPr/>
              <a:lstStyle/>
              <a:p>
                <a:pPr algn="ctr">
                  <a:defRPr lang="es-PY" sz="14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Pob.Total!$D$9:$I$9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Pob.Total!$D$10:$I$10</c:f>
              <c:numCache>
                <c:formatCode>General</c:formatCode>
                <c:ptCount val="6"/>
                <c:pt idx="0">
                  <c:v>24.68</c:v>
                </c:pt>
                <c:pt idx="1">
                  <c:v>23.9</c:v>
                </c:pt>
                <c:pt idx="2">
                  <c:v>16.45</c:v>
                </c:pt>
                <c:pt idx="3">
                  <c:v>17.010000000000002</c:v>
                </c:pt>
                <c:pt idx="4">
                  <c:v>16.239999999999998</c:v>
                </c:pt>
                <c:pt idx="5">
                  <c:v>15.44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Pob.Total!$C$11</c:f>
              <c:strCache>
                <c:ptCount val="1"/>
                <c:pt idx="0">
                  <c:v>Rural</c:v>
                </c:pt>
              </c:strCache>
            </c:strRef>
          </c:tx>
          <c:dLbls>
            <c:txPr>
              <a:bodyPr/>
              <a:lstStyle/>
              <a:p>
                <a:pPr algn="ctr">
                  <a:defRPr lang="es-PY" sz="14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Pob.Total!$D$9:$I$9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Pob.Total!$D$11:$I$11</c:f>
              <c:numCache>
                <c:formatCode>General</c:formatCode>
                <c:ptCount val="6"/>
                <c:pt idx="0">
                  <c:v>48.95</c:v>
                </c:pt>
                <c:pt idx="1">
                  <c:v>44.78</c:v>
                </c:pt>
                <c:pt idx="2">
                  <c:v>42.12</c:v>
                </c:pt>
                <c:pt idx="3">
                  <c:v>33.840000000000003</c:v>
                </c:pt>
                <c:pt idx="4">
                  <c:v>32.020000000000003</c:v>
                </c:pt>
                <c:pt idx="5">
                  <c:v>32.49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Pob.Total!$C$12</c:f>
              <c:strCache>
                <c:ptCount val="1"/>
                <c:pt idx="0">
                  <c:v>Total País</c:v>
                </c:pt>
              </c:strCache>
            </c:strRef>
          </c:tx>
          <c:dLbls>
            <c:txPr>
              <a:bodyPr/>
              <a:lstStyle/>
              <a:p>
                <a:pPr algn="ctr">
                  <a:defRPr lang="es-PY" sz="14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es-P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Pob.Total!$D$9:$I$9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Pob.Total!$D$12:$I$12</c:f>
              <c:numCache>
                <c:formatCode>General</c:formatCode>
                <c:ptCount val="6"/>
                <c:pt idx="0">
                  <c:v>34.67</c:v>
                </c:pt>
                <c:pt idx="1">
                  <c:v>32.43</c:v>
                </c:pt>
                <c:pt idx="2">
                  <c:v>26.87</c:v>
                </c:pt>
                <c:pt idx="3">
                  <c:v>23.81</c:v>
                </c:pt>
                <c:pt idx="4">
                  <c:v>22.57</c:v>
                </c:pt>
                <c:pt idx="5">
                  <c:v>22.24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398976"/>
        <c:axId val="78400512"/>
      </c:lineChart>
      <c:catAx>
        <c:axId val="7839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 algn="ctr">
              <a:defRPr lang="es-PY" sz="1400" b="1" i="0" u="none" strike="noStrike" kern="1200" baseline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pPr>
            <a:endParaRPr lang="es-PY"/>
          </a:p>
        </c:txPr>
        <c:crossAx val="78400512"/>
        <c:crosses val="autoZero"/>
        <c:auto val="1"/>
        <c:lblAlgn val="ctr"/>
        <c:lblOffset val="100"/>
        <c:noMultiLvlLbl val="0"/>
      </c:catAx>
      <c:valAx>
        <c:axId val="7840051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783989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 algn="ctr">
            <a:defRPr lang="es-PY" sz="1400" b="1" i="0" u="none" strike="noStrike" kern="1200" baseline="0">
              <a:solidFill>
                <a:prstClr val="black"/>
              </a:solidFill>
              <a:latin typeface="Times New Roman" pitchFamily="18" charset="0"/>
              <a:ea typeface="+mn-ea"/>
              <a:cs typeface="Times New Roman" pitchFamily="18" charset="0"/>
            </a:defRPr>
          </a:pPr>
          <a:endParaRPr lang="es-PY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Y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5F664-B4CF-42C2-BFC5-AA2F94C80CA2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Y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Y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5CB37-8E3E-4EF0-9405-B2AAE02B5EF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803826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1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922607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10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672686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11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572398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12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8702566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13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8702566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14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676968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>
                <a:solidFill>
                  <a:prstClr val="black"/>
                </a:solidFill>
              </a:rPr>
              <a:pPr/>
              <a:t>15</a:t>
            </a:fld>
            <a:endParaRPr lang="es-PY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968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16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335448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2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029860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3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43533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4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4741321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5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474132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>
                <a:solidFill>
                  <a:prstClr val="black"/>
                </a:solidFill>
              </a:rPr>
              <a:pPr/>
              <a:t>6</a:t>
            </a:fld>
            <a:endParaRPr lang="es-PY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41321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7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027181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8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9949615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5CB37-8E3E-4EF0-9405-B2AAE02B5EF4}" type="slidenum">
              <a:rPr lang="es-PY" smtClean="0"/>
              <a:t>9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994961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Y"/>
          </a:p>
        </p:txBody>
      </p:sp>
      <p:pic>
        <p:nvPicPr>
          <p:cNvPr id="8" name="Picture 3" descr="D:\LETICIA ESCOBAR\LOGOS\LOGO-GOBIERNO-NACIONAL-BILINGUE-FONDO-BLANCO-LETRAS-OSCURA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3928"/>
            <a:ext cx="1872208" cy="83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D:\LETICIA ESCOBAR\LOGOS\DGEEC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0700"/>
            <a:ext cx="2376264" cy="58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11 Conector recto"/>
          <p:cNvCxnSpPr/>
          <p:nvPr userDrawn="1"/>
        </p:nvCxnSpPr>
        <p:spPr>
          <a:xfrm>
            <a:off x="0" y="6813376"/>
            <a:ext cx="9144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 userDrawn="1"/>
        </p:nvCxnSpPr>
        <p:spPr>
          <a:xfrm>
            <a:off x="0" y="6741368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 userDrawn="1"/>
        </p:nvCxnSpPr>
        <p:spPr>
          <a:xfrm>
            <a:off x="0" y="6669360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8608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4132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993304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28226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68045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28091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9948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133165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3580718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4147884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231546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01147-7C05-40EC-AE2C-1B910D74E049}" type="datetimeFigureOut">
              <a:rPr lang="es-PY" smtClean="0"/>
              <a:t>16/06/2017</a:t>
            </a:fld>
            <a:endParaRPr lang="es-PY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0F2C5-D2F4-413D-A1E0-19AFDC685C34}" type="slidenum">
              <a:rPr lang="es-PY" smtClean="0"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378396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51520" y="1700808"/>
            <a:ext cx="8496944" cy="2234679"/>
          </a:xfrm>
          <a:effectLst/>
        </p:spPr>
        <p:txBody>
          <a:bodyPr>
            <a:normAutofit/>
          </a:bodyPr>
          <a:lstStyle/>
          <a:p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Actualización </a:t>
            </a:r>
            <a:r>
              <a:rPr lang="es-PY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PY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Canasta </a:t>
            </a:r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Básica de Alimentos y Canasta Básica de Consumo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356992"/>
            <a:ext cx="316835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8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1008450"/>
            <a:ext cx="7344816" cy="40011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es-PY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es-P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Construcción de las nuevas series de pobreza 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338685" y="1740443"/>
            <a:ext cx="2736304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Costo de la Canasta Básica de Alimentos (CBA)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4572000" y="1723385"/>
            <a:ext cx="2736304" cy="646331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Costo de la Canasta Básica de Consumo (CBC)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2987824" y="2996952"/>
            <a:ext cx="2736304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actualizan los valores a octubre de cada año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Conector recto de flecha 17"/>
          <p:cNvCxnSpPr/>
          <p:nvPr/>
        </p:nvCxnSpPr>
        <p:spPr>
          <a:xfrm>
            <a:off x="4355976" y="3643283"/>
            <a:ext cx="0" cy="4095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2543540" y="5714740"/>
            <a:ext cx="3600400" cy="4616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Nuevas series de pobreza</a:t>
            </a:r>
            <a:endParaRPr lang="es-P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1129721" y="3135451"/>
            <a:ext cx="1413819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IPC-BCP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2987824" y="4078847"/>
            <a:ext cx="2736304" cy="120032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comparan con los ingresos obtenidos en la Encuesta Permanente de Hogares (EPH)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Conector recto de flecha 28"/>
          <p:cNvCxnSpPr/>
          <p:nvPr/>
        </p:nvCxnSpPr>
        <p:spPr>
          <a:xfrm>
            <a:off x="4358893" y="5279176"/>
            <a:ext cx="0" cy="40954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1" name="Conector angular 30"/>
          <p:cNvCxnSpPr>
            <a:stCxn id="4" idx="2"/>
            <a:endCxn id="17" idx="0"/>
          </p:cNvCxnSpPr>
          <p:nvPr/>
        </p:nvCxnSpPr>
        <p:spPr>
          <a:xfrm rot="16200000" flipH="1">
            <a:off x="3226317" y="1867293"/>
            <a:ext cx="610178" cy="1649139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Conector angular 36"/>
          <p:cNvCxnSpPr/>
          <p:nvPr/>
        </p:nvCxnSpPr>
        <p:spPr>
          <a:xfrm rot="5400000">
            <a:off x="4834446" y="1900818"/>
            <a:ext cx="627236" cy="1584176"/>
          </a:xfrm>
          <a:prstGeom prst="bentConnector3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1129721" y="4370620"/>
            <a:ext cx="1413820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Realizada anualmente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4 Conector recto de flecha"/>
          <p:cNvCxnSpPr>
            <a:stCxn id="27" idx="3"/>
            <a:endCxn id="17" idx="1"/>
          </p:cNvCxnSpPr>
          <p:nvPr/>
        </p:nvCxnSpPr>
        <p:spPr>
          <a:xfrm>
            <a:off x="2543540" y="3320117"/>
            <a:ext cx="44428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>
            <a:off x="2543541" y="4699771"/>
            <a:ext cx="44428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281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7" grpId="0" animBg="1"/>
      <p:bldP spid="28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100845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s-PY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.1) Valor de la línea de </a:t>
            </a:r>
            <a:r>
              <a:rPr lang="es-PY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pobreza</a:t>
            </a:r>
            <a:endParaRPr lang="es-P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P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2945452" y="3505607"/>
            <a:ext cx="3708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Fuente: DGEEC-EIG y CV 2011-2012</a:t>
            </a:r>
            <a:endParaRPr lang="es-PY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134858" y="6172090"/>
            <a:ext cx="37084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Fuente: DGEEC-EIH 1997-98</a:t>
            </a:r>
            <a:endParaRPr lang="es-PY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CuadroTexto 20"/>
          <p:cNvSpPr txBox="1"/>
          <p:nvPr/>
        </p:nvSpPr>
        <p:spPr>
          <a:xfrm>
            <a:off x="539552" y="3797508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de las líneas de Pobreza actualizadas a octubre de cada año con IPC base 2007. </a:t>
            </a:r>
          </a:p>
          <a:p>
            <a:r>
              <a:rPr lang="es-PY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Líneas </a:t>
            </a:r>
            <a:r>
              <a:rPr lang="es-PY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anteriores. </a:t>
            </a:r>
            <a:endParaRPr lang="es-PY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CuadroTexto 20"/>
          <p:cNvSpPr txBox="1"/>
          <p:nvPr/>
        </p:nvSpPr>
        <p:spPr>
          <a:xfrm>
            <a:off x="711916" y="1654780"/>
            <a:ext cx="81085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Valor de las líneas de Pobreza actualizadas a octubre de cada año con IPC base 2007. </a:t>
            </a:r>
            <a:r>
              <a:rPr lang="es-PY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Y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Nuevas líneas. </a:t>
            </a:r>
            <a:endParaRPr lang="es-PY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13" y="1962557"/>
            <a:ext cx="740588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12" y="4338141"/>
            <a:ext cx="6276975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136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1008450"/>
            <a:ext cx="7344816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5.2) </a:t>
            </a:r>
            <a:r>
              <a:rPr lang="es-P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Evolución de la incidencia de la </a:t>
            </a:r>
            <a:r>
              <a:rPr lang="es-PY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pobreza extrema</a:t>
            </a:r>
            <a:r>
              <a:rPr lang="es-PY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Y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nueva serie</a:t>
            </a:r>
            <a:endParaRPr lang="es-P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P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Periodo 2010-2016</a:t>
            </a:r>
          </a:p>
          <a:p>
            <a:endParaRPr lang="es-P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PY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771800" y="6237312"/>
            <a:ext cx="4662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Fuente: </a:t>
            </a:r>
            <a:r>
              <a:rPr lang="es-PY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DGEEC-  EPH </a:t>
            </a:r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2010-2016 -EIG </a:t>
            </a:r>
            <a:r>
              <a:rPr lang="es-PY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CV 2011-2012</a:t>
            </a:r>
          </a:p>
        </p:txBody>
      </p:sp>
      <p:graphicFrame>
        <p:nvGraphicFramePr>
          <p:cNvPr id="7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483765"/>
              </p:ext>
            </p:extLst>
          </p:nvPr>
        </p:nvGraphicFramePr>
        <p:xfrm>
          <a:off x="1187624" y="2060848"/>
          <a:ext cx="6696743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741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100845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5.2) </a:t>
            </a:r>
            <a:r>
              <a:rPr lang="es-P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Evolución de la incidencia de la </a:t>
            </a:r>
            <a:r>
              <a:rPr lang="es-PY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pobreza extrema</a:t>
            </a:r>
            <a:r>
              <a:rPr lang="es-PY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Y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serie anterior</a:t>
            </a:r>
            <a:endParaRPr lang="es-P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P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Periodo </a:t>
            </a:r>
            <a:r>
              <a:rPr lang="es-PY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2010-2015</a:t>
            </a:r>
            <a:endParaRPr lang="es-P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uadroTexto 2"/>
          <p:cNvSpPr txBox="1"/>
          <p:nvPr/>
        </p:nvSpPr>
        <p:spPr>
          <a:xfrm>
            <a:off x="2843808" y="6105339"/>
            <a:ext cx="4662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Fuente: </a:t>
            </a:r>
            <a:r>
              <a:rPr lang="es-PY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DGEEC-  EPH </a:t>
            </a:r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2010-2015 </a:t>
            </a:r>
            <a:r>
              <a:rPr lang="es-PY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-EIH </a:t>
            </a:r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1997/98</a:t>
            </a:r>
            <a:endParaRPr lang="es-PY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517721"/>
              </p:ext>
            </p:extLst>
          </p:nvPr>
        </p:nvGraphicFramePr>
        <p:xfrm>
          <a:off x="965490" y="1916832"/>
          <a:ext cx="7062893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874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1008450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5.2) </a:t>
            </a:r>
            <a:r>
              <a:rPr lang="es-P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Evolución de la incidencia de la </a:t>
            </a:r>
            <a:r>
              <a:rPr lang="es-PY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pobreza total </a:t>
            </a:r>
            <a:r>
              <a:rPr lang="es-PY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nueva serie</a:t>
            </a:r>
            <a:endParaRPr lang="es-P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P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Periodo 2010-2016</a:t>
            </a:r>
          </a:p>
          <a:p>
            <a:endParaRPr lang="es-P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915816" y="6368117"/>
            <a:ext cx="4662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Fuente: </a:t>
            </a:r>
            <a:r>
              <a:rPr lang="es-PY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DGEEC-  EPH </a:t>
            </a:r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2010-2016 -EIG </a:t>
            </a:r>
            <a:r>
              <a:rPr lang="es-PY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CV 2011-2012</a:t>
            </a:r>
          </a:p>
        </p:txBody>
      </p:sp>
      <p:graphicFrame>
        <p:nvGraphicFramePr>
          <p:cNvPr id="7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222387"/>
              </p:ext>
            </p:extLst>
          </p:nvPr>
        </p:nvGraphicFramePr>
        <p:xfrm>
          <a:off x="860908" y="1978304"/>
          <a:ext cx="7241655" cy="4488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34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539552" y="1008450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5.2) </a:t>
            </a:r>
            <a:r>
              <a:rPr lang="es-PY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Evolución de la incidencia de la </a:t>
            </a:r>
            <a:r>
              <a:rPr lang="es-PY" b="1" dirty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pobreza total </a:t>
            </a:r>
            <a:r>
              <a:rPr lang="es-PY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serie anterior</a:t>
            </a:r>
            <a:endParaRPr lang="es-PY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PY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Periodo </a:t>
            </a:r>
            <a:r>
              <a:rPr lang="es-PY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2010-2015</a:t>
            </a:r>
            <a:endParaRPr lang="es-PY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2771800" y="6237312"/>
            <a:ext cx="46625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Fuente: </a:t>
            </a:r>
            <a:r>
              <a:rPr lang="es-PY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DGEEC-  EPH 2010-2015 </a:t>
            </a:r>
            <a:r>
              <a:rPr lang="es-PY" sz="1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-EIG </a:t>
            </a:r>
            <a:r>
              <a:rPr lang="es-PY" sz="1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CV 2011-2012</a:t>
            </a:r>
          </a:p>
        </p:txBody>
      </p:sp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1893365"/>
              </p:ext>
            </p:extLst>
          </p:nvPr>
        </p:nvGraphicFramePr>
        <p:xfrm>
          <a:off x="1043608" y="1654781"/>
          <a:ext cx="6912768" cy="43664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688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83568" y="2708920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3200" b="1" dirty="0">
                <a:latin typeface="Times New Roman" pitchFamily="18" charset="0"/>
                <a:cs typeface="Times New Roman" pitchFamily="18" charset="0"/>
              </a:rPr>
              <a:t>¡</a:t>
            </a:r>
            <a:r>
              <a:rPr lang="es-PY" sz="3200" b="1" dirty="0" smtClean="0">
                <a:latin typeface="Times New Roman" pitchFamily="18" charset="0"/>
                <a:cs typeface="Times New Roman" pitchFamily="18" charset="0"/>
              </a:rPr>
              <a:t>Muchas Gracias!</a:t>
            </a:r>
            <a:endParaRPr lang="es-PY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3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899592" y="1052735"/>
            <a:ext cx="7848872" cy="429348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PY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Contenido</a:t>
            </a:r>
          </a:p>
          <a:p>
            <a:pPr>
              <a:lnSpc>
                <a:spcPct val="150000"/>
              </a:lnSpc>
            </a:pP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Medición </a:t>
            </a:r>
            <a:r>
              <a:rPr lang="es-P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Pobreza </a:t>
            </a: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Monetaria</a:t>
            </a:r>
          </a:p>
          <a:p>
            <a:pPr>
              <a:lnSpc>
                <a:spcPct val="150000"/>
              </a:lnSpc>
            </a:pP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Obtención </a:t>
            </a:r>
            <a:r>
              <a:rPr lang="es-P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las líneas de </a:t>
            </a: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pobreza</a:t>
            </a:r>
          </a:p>
          <a:p>
            <a:pPr>
              <a:lnSpc>
                <a:spcPct val="150000"/>
              </a:lnSpc>
            </a:pP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Línea de Pobreza Extrema (LPE)</a:t>
            </a:r>
          </a:p>
          <a:p>
            <a:pPr>
              <a:lnSpc>
                <a:spcPct val="150000"/>
              </a:lnSpc>
            </a:pP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Línea de Pobreza Total (LPT)</a:t>
            </a:r>
          </a:p>
          <a:p>
            <a:pPr>
              <a:lnSpc>
                <a:spcPct val="150000"/>
              </a:lnSpc>
            </a:pP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es-P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Construcción de las nuevas series de pobreza </a:t>
            </a:r>
            <a:endParaRPr lang="es-PY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s-P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5.1) Valor de la línea de pobreza </a:t>
            </a: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2010-2016</a:t>
            </a:r>
            <a:endParaRPr lang="es-P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5.2</a:t>
            </a:r>
            <a:r>
              <a:rPr lang="es-P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Evolución de la incidencia de pobreza </a:t>
            </a:r>
            <a:r>
              <a:rPr lang="es-P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2011-2016</a:t>
            </a:r>
          </a:p>
          <a:p>
            <a:pPr>
              <a:lnSpc>
                <a:spcPct val="150000"/>
              </a:lnSpc>
            </a:pP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416873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2"/>
          <p:cNvPicPr/>
          <p:nvPr/>
        </p:nvPicPr>
        <p:blipFill>
          <a:blip r:embed="rId3"/>
          <a:stretch>
            <a:fillRect/>
          </a:stretch>
        </p:blipFill>
        <p:spPr>
          <a:xfrm>
            <a:off x="2445766" y="4437112"/>
            <a:ext cx="4467701" cy="2219296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899196" y="950836"/>
            <a:ext cx="7560840" cy="318035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just">
              <a:spcAft>
                <a:spcPts val="800"/>
              </a:spcAft>
              <a:tabLst>
                <a:tab pos="457200" algn="l"/>
              </a:tabLst>
            </a:pPr>
            <a:endParaRPr lang="es-PY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PY" sz="1600" dirty="0" smtClean="0">
                <a:latin typeface="Times New Roman" pitchFamily="18" charset="0"/>
                <a:cs typeface="Times New Roman" panose="02020603050405020304" pitchFamily="18" charset="0"/>
              </a:rPr>
              <a:t>En el Paraguay se utiliza la medición </a:t>
            </a:r>
            <a:r>
              <a:rPr lang="es-P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</a:t>
            </a:r>
            <a:r>
              <a:rPr lang="es-PY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pobreza monetaria</a:t>
            </a:r>
            <a:r>
              <a:rPr lang="es-P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 cual se calcula comparando los </a:t>
            </a:r>
            <a:r>
              <a:rPr lang="es-PY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ingresos</a:t>
            </a:r>
            <a:r>
              <a:rPr lang="es-PY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Y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cápita de </a:t>
            </a:r>
            <a:r>
              <a:rPr lang="es-P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hogares con </a:t>
            </a:r>
            <a:r>
              <a:rPr lang="es-P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PY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líneas </a:t>
            </a:r>
            <a:r>
              <a:rPr lang="es-PY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pobreza. </a:t>
            </a:r>
            <a:endParaRPr lang="es-PY" sz="1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PY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P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PY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línea de pobreza extrema</a:t>
            </a:r>
            <a:r>
              <a:rPr lang="es-PY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 el costo de una </a:t>
            </a:r>
            <a:r>
              <a:rPr lang="es-PY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Canasta Básica de Alimentos (CBA)</a:t>
            </a:r>
            <a:r>
              <a:rPr lang="es-P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constituida por un conjunto de alimentos y bebidas no alcohólicas cuyo contenido calórico </a:t>
            </a:r>
            <a:r>
              <a:rPr lang="es-P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satisfacen </a:t>
            </a:r>
            <a:r>
              <a:rPr lang="es-PY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los requerimientos calóricos </a:t>
            </a:r>
            <a:r>
              <a:rPr lang="es-P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mínimos (vida saludable).</a:t>
            </a:r>
            <a:endParaRPr lang="es-PY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PY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P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PY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línea de pobreza total</a:t>
            </a:r>
            <a:r>
              <a:rPr lang="es-PY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PY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igual </a:t>
            </a:r>
            <a:r>
              <a:rPr lang="es-PY" sz="1600" dirty="0">
                <a:latin typeface="Times New Roman" pitchFamily="18" charset="0"/>
                <a:cs typeface="Times New Roman" pitchFamily="18" charset="0"/>
              </a:rPr>
              <a:t>al </a:t>
            </a:r>
            <a:r>
              <a:rPr lang="es-PY" sz="1600" dirty="0" smtClean="0">
                <a:latin typeface="Times New Roman" pitchFamily="18" charset="0"/>
                <a:cs typeface="Times New Roman" pitchFamily="18" charset="0"/>
              </a:rPr>
              <a:t>costo </a:t>
            </a:r>
            <a:r>
              <a:rPr lang="es-PY" sz="1600" dirty="0">
                <a:latin typeface="Times New Roman" pitchFamily="18" charset="0"/>
                <a:cs typeface="Times New Roman" pitchFamily="18" charset="0"/>
              </a:rPr>
              <a:t>de la </a:t>
            </a:r>
            <a:r>
              <a:rPr lang="es-PY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Canasta Básica de Consumo (CBC)</a:t>
            </a:r>
            <a:r>
              <a:rPr lang="es-PY" sz="1600" dirty="0" smtClean="0">
                <a:latin typeface="Times New Roman" pitchFamily="18" charset="0"/>
                <a:cs typeface="Times New Roman" pitchFamily="18" charset="0"/>
              </a:rPr>
              <a:t> que incluye además de </a:t>
            </a:r>
            <a:r>
              <a:rPr lang="es-PY" sz="1600" dirty="0">
                <a:latin typeface="Times New Roman" pitchFamily="18" charset="0"/>
                <a:cs typeface="Times New Roman" pitchFamily="18" charset="0"/>
              </a:rPr>
              <a:t>los alimentos el costo de otros bienes y servicios no alimentarios considerados esenciales</a:t>
            </a:r>
            <a:r>
              <a:rPr lang="es-PY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s-PY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907646" y="933355"/>
            <a:ext cx="42003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Medición de la pobreza monetaria</a:t>
            </a:r>
          </a:p>
        </p:txBody>
      </p:sp>
    </p:spTree>
    <p:extLst>
      <p:ext uri="{BB962C8B-B14F-4D97-AF65-F5344CB8AC3E}">
        <p14:creationId xmlns:p14="http://schemas.microsoft.com/office/powerpoint/2010/main" val="111603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899592" y="1052736"/>
            <a:ext cx="7992888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-P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Obtención de las líneas de </a:t>
            </a:r>
            <a:r>
              <a:rPr lang="es-PY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pobreza</a:t>
            </a:r>
            <a:endParaRPr lang="es-PY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3 Conector recto"/>
          <p:cNvCxnSpPr/>
          <p:nvPr/>
        </p:nvCxnSpPr>
        <p:spPr>
          <a:xfrm>
            <a:off x="2127746" y="3421419"/>
            <a:ext cx="5184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flipV="1">
            <a:off x="2127746" y="3277403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 flipV="1">
            <a:off x="6016178" y="3277403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1551682" y="290807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1997/98</a:t>
            </a:r>
            <a:endParaRPr lang="es-PY" b="1" dirty="0">
              <a:solidFill>
                <a:schemeClr val="accent3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368106" y="286360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2011/2012</a:t>
            </a:r>
            <a:endParaRPr lang="es-PY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851528" y="3669889"/>
            <a:ext cx="28438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600" i="1" dirty="0" smtClean="0">
                <a:latin typeface="Times New Roman" pitchFamily="18" charset="0"/>
                <a:cs typeface="Times New Roman" pitchFamily="18" charset="0"/>
              </a:rPr>
              <a:t>Encuesta Integrada de Hogares (EIH) 1997/1998</a:t>
            </a:r>
            <a:endParaRPr lang="es-PY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4571999" y="3640449"/>
            <a:ext cx="3292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600" i="1" dirty="0" smtClean="0">
                <a:latin typeface="Times New Roman" pitchFamily="18" charset="0"/>
                <a:cs typeface="Times New Roman" pitchFamily="18" charset="0"/>
              </a:rPr>
              <a:t>Encuesta de Ingresos y Gastos y de Condiciones de Vida (EIGyCV) 2011-2012</a:t>
            </a:r>
            <a:endParaRPr lang="es-PY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572000" y="4890249"/>
            <a:ext cx="4572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PY" sz="1600" dirty="0" smtClean="0">
                <a:latin typeface="Times New Roman" pitchFamily="18" charset="0"/>
                <a:cs typeface="Times New Roman" pitchFamily="18" charset="0"/>
              </a:rPr>
              <a:t>2180 </a:t>
            </a:r>
            <a:r>
              <a:rPr lang="es-PY" sz="16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PY" sz="1600" dirty="0" smtClean="0">
                <a:latin typeface="Times New Roman" pitchFamily="18" charset="0"/>
                <a:cs typeface="Times New Roman" pitchFamily="18" charset="0"/>
              </a:rPr>
              <a:t>roductos alimenticios desagregados</a:t>
            </a:r>
            <a:endParaRPr lang="es-PY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00688" y="1475109"/>
            <a:ext cx="7144797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es-PY" sz="1600" dirty="0" smtClean="0">
                <a:latin typeface="Times New Roman" pitchFamily="18" charset="0"/>
                <a:cs typeface="Times New Roman" pitchFamily="18" charset="0"/>
              </a:rPr>
              <a:t>Las líneas de pobreza se obtienen de </a:t>
            </a:r>
            <a:r>
              <a:rPr lang="es-PY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encuestas especializadas</a:t>
            </a:r>
            <a:r>
              <a:rPr lang="es-PY" sz="1600" dirty="0" smtClean="0">
                <a:latin typeface="Times New Roman" pitchFamily="18" charset="0"/>
                <a:cs typeface="Times New Roman" pitchFamily="18" charset="0"/>
              </a:rPr>
              <a:t> que </a:t>
            </a:r>
            <a:r>
              <a:rPr lang="es-PY" sz="1600" dirty="0">
                <a:latin typeface="Times New Roman" pitchFamily="18" charset="0"/>
                <a:cs typeface="Times New Roman" pitchFamily="18" charset="0"/>
              </a:rPr>
              <a:t>captan los gastos, consumos y preferencias de la </a:t>
            </a:r>
            <a:r>
              <a:rPr lang="es-PY" sz="1600" dirty="0" smtClean="0">
                <a:latin typeface="Times New Roman" pitchFamily="18" charset="0"/>
                <a:cs typeface="Times New Roman" pitchFamily="18" charset="0"/>
              </a:rPr>
              <a:t>población.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PY" sz="1600" dirty="0" smtClean="0">
                <a:latin typeface="Times New Roman" pitchFamily="18" charset="0"/>
                <a:cs typeface="Times New Roman" pitchFamily="18" charset="0"/>
              </a:rPr>
              <a:t>Estas deben ser </a:t>
            </a:r>
            <a:r>
              <a:rPr lang="es-PY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actualizadas periódicamente </a:t>
            </a:r>
            <a:r>
              <a:rPr lang="es-PY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para reflejar los cambios en los patrones de consumo de los hogares</a:t>
            </a:r>
            <a:r>
              <a:rPr lang="es-PY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s-PY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245183" y="4895763"/>
            <a:ext cx="405442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53 Productos </a:t>
            </a:r>
            <a:r>
              <a:rPr lang="es-ES" sz="16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s-ES" sz="1600" dirty="0" smtClean="0">
                <a:latin typeface="Times New Roman" pitchFamily="18" charset="0"/>
                <a:cs typeface="Times New Roman" pitchFamily="18" charset="0"/>
              </a:rPr>
              <a:t>limenticios agregados</a:t>
            </a:r>
            <a:endParaRPr lang="es-PY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2 Conector recto de flecha"/>
          <p:cNvCxnSpPr/>
          <p:nvPr/>
        </p:nvCxnSpPr>
        <p:spPr>
          <a:xfrm>
            <a:off x="6016178" y="3421419"/>
            <a:ext cx="14361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Rectángulo"/>
          <p:cNvSpPr/>
          <p:nvPr/>
        </p:nvSpPr>
        <p:spPr>
          <a:xfrm>
            <a:off x="999601" y="5445224"/>
            <a:ext cx="7144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Las líneas se construyen en base a los patrones de consumo de una población de referencia que representa a la población pobre.</a:t>
            </a:r>
            <a:endParaRPr lang="es-PY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2127746" y="4481724"/>
            <a:ext cx="0" cy="4140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6017148" y="4488765"/>
            <a:ext cx="0" cy="4069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701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  <p:bldP spid="19" grpId="0"/>
      <p:bldP spid="25" grpId="0"/>
      <p:bldP spid="7" grpId="0"/>
      <p:bldP spid="8" grpId="0" build="p"/>
      <p:bldP spid="30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Elipse"/>
          <p:cNvSpPr/>
          <p:nvPr/>
        </p:nvSpPr>
        <p:spPr>
          <a:xfrm>
            <a:off x="-42035" y="3227212"/>
            <a:ext cx="3038866" cy="2860179"/>
          </a:xfrm>
          <a:prstGeom prst="ellipse">
            <a:avLst/>
          </a:prstGeom>
          <a:ln w="3175"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cxnSp>
        <p:nvCxnSpPr>
          <p:cNvPr id="21" name="Conector recto de flecha 34"/>
          <p:cNvCxnSpPr/>
          <p:nvPr/>
        </p:nvCxnSpPr>
        <p:spPr>
          <a:xfrm>
            <a:off x="4918666" y="3483305"/>
            <a:ext cx="0" cy="2619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4"/>
          <p:cNvCxnSpPr/>
          <p:nvPr/>
        </p:nvCxnSpPr>
        <p:spPr>
          <a:xfrm>
            <a:off x="4891371" y="5462964"/>
            <a:ext cx="0" cy="2619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CuadroTexto 17"/>
          <p:cNvSpPr txBox="1"/>
          <p:nvPr/>
        </p:nvSpPr>
        <p:spPr>
          <a:xfrm>
            <a:off x="3099201" y="5764227"/>
            <a:ext cx="3695078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calcula la mediana de precios por gramo de cada producto</a:t>
            </a:r>
          </a:p>
        </p:txBody>
      </p:sp>
      <p:cxnSp>
        <p:nvCxnSpPr>
          <p:cNvPr id="35" name="Conector recto de flecha 34"/>
          <p:cNvCxnSpPr/>
          <p:nvPr/>
        </p:nvCxnSpPr>
        <p:spPr>
          <a:xfrm>
            <a:off x="4891371" y="2662624"/>
            <a:ext cx="0" cy="2619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4"/>
          <p:cNvCxnSpPr/>
          <p:nvPr/>
        </p:nvCxnSpPr>
        <p:spPr>
          <a:xfrm>
            <a:off x="4891371" y="4334171"/>
            <a:ext cx="0" cy="2619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873562" y="1037783"/>
            <a:ext cx="7992888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-PY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s-PY" sz="2000" b="1" dirty="0">
                <a:latin typeface="Times New Roman" pitchFamily="18" charset="0"/>
                <a:cs typeface="Times New Roman" pitchFamily="18" charset="0"/>
              </a:rPr>
              <a:t>Línea de pobreza Extrema</a:t>
            </a:r>
          </a:p>
        </p:txBody>
      </p:sp>
      <p:sp>
        <p:nvSpPr>
          <p:cNvPr id="3" name="2 Elipse"/>
          <p:cNvSpPr/>
          <p:nvPr/>
        </p:nvSpPr>
        <p:spPr>
          <a:xfrm>
            <a:off x="288664" y="1709375"/>
            <a:ext cx="2212828" cy="144016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Y" sz="1400" dirty="0" smtClean="0">
                <a:latin typeface="Times New Roman" pitchFamily="18" charset="0"/>
                <a:cs typeface="Times New Roman" pitchFamily="18" charset="0"/>
              </a:rPr>
              <a:t>Encuesta de Ingresos y Gastos y de Condiciones de Vida (</a:t>
            </a:r>
            <a:r>
              <a:rPr lang="es-PY" sz="1400" dirty="0" err="1" smtClean="0">
                <a:latin typeface="Times New Roman" pitchFamily="18" charset="0"/>
                <a:cs typeface="Times New Roman" pitchFamily="18" charset="0"/>
              </a:rPr>
              <a:t>EIGyCV</a:t>
            </a:r>
            <a:r>
              <a:rPr lang="es-PY" sz="1400" dirty="0" smtClean="0">
                <a:latin typeface="Times New Roman" pitchFamily="18" charset="0"/>
                <a:cs typeface="Times New Roman" pitchFamily="18" charset="0"/>
              </a:rPr>
              <a:t>) 2011-2012</a:t>
            </a:r>
            <a:endParaRPr lang="es-PY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9 Conector recto de flecha"/>
          <p:cNvCxnSpPr>
            <a:stCxn id="3" idx="6"/>
          </p:cNvCxnSpPr>
          <p:nvPr/>
        </p:nvCxnSpPr>
        <p:spPr>
          <a:xfrm>
            <a:off x="2501492" y="2429455"/>
            <a:ext cx="53737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Rectángulo"/>
          <p:cNvSpPr/>
          <p:nvPr/>
        </p:nvSpPr>
        <p:spPr>
          <a:xfrm>
            <a:off x="3081510" y="2149809"/>
            <a:ext cx="3695077" cy="60505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Población de Referencia </a:t>
            </a:r>
            <a:endParaRPr lang="es-P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7095929" y="2129169"/>
            <a:ext cx="1749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Método </a:t>
            </a:r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es-PY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Ravallion</a:t>
            </a:r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(1998)</a:t>
            </a:r>
          </a:p>
        </p:txBody>
      </p:sp>
      <p:sp>
        <p:nvSpPr>
          <p:cNvPr id="23" name="CuadroTexto 20"/>
          <p:cNvSpPr txBox="1"/>
          <p:nvPr/>
        </p:nvSpPr>
        <p:spPr>
          <a:xfrm>
            <a:off x="3088287" y="3769730"/>
            <a:ext cx="3695078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estima el consumo per cápita  de alimentos y su equivalente calórico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Conector recto de flecha 22"/>
          <p:cNvCxnSpPr>
            <a:endCxn id="23" idx="1"/>
          </p:cNvCxnSpPr>
          <p:nvPr/>
        </p:nvCxnSpPr>
        <p:spPr>
          <a:xfrm>
            <a:off x="2313706" y="4092896"/>
            <a:ext cx="7745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3"/>
          <p:cNvSpPr txBox="1"/>
          <p:nvPr/>
        </p:nvSpPr>
        <p:spPr>
          <a:xfrm>
            <a:off x="288664" y="3687840"/>
            <a:ext cx="2377468" cy="12926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Tablas de conversión de nutrientes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s-PY" sz="1100" dirty="0" smtClean="0">
                <a:latin typeface="Times New Roman" pitchFamily="18" charset="0"/>
                <a:cs typeface="Times New Roman" panose="02020603050405020304" pitchFamily="18" charset="0"/>
              </a:rPr>
              <a:t>Centro </a:t>
            </a:r>
            <a:r>
              <a:rPr lang="es-PY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Endocrinología Experimental y </a:t>
            </a:r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Aplicada (CENEXA)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PY" sz="1100" dirty="0">
                <a:latin typeface="Times New Roman" pitchFamily="18" charset="0"/>
                <a:cs typeface="Times New Roman" pitchFamily="18" charset="0"/>
              </a:rPr>
              <a:t>Instituto de Nutrición de Centroamérica y </a:t>
            </a:r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Panamá (INCAP)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</a:t>
            </a:r>
            <a:r>
              <a:rPr lang="es-PY" sz="1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NutriSYS</a:t>
            </a:r>
            <a:r>
              <a:rPr lang="es-PY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2.1 </a:t>
            </a:r>
          </a:p>
        </p:txBody>
      </p:sp>
      <p:sp>
        <p:nvSpPr>
          <p:cNvPr id="28" name="CuadroTexto 9"/>
          <p:cNvSpPr txBox="1"/>
          <p:nvPr/>
        </p:nvSpPr>
        <p:spPr>
          <a:xfrm>
            <a:off x="3099201" y="4647024"/>
            <a:ext cx="3695078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ajusta las cantidades para satisfacer los requerimientos mínimos de calorías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ángulo 27"/>
          <p:cNvSpPr/>
          <p:nvPr/>
        </p:nvSpPr>
        <p:spPr>
          <a:xfrm>
            <a:off x="288664" y="5072172"/>
            <a:ext cx="2377468" cy="4616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Y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OMS/FAO/UNU 2001-2004 </a:t>
            </a:r>
            <a:endParaRPr lang="es-PY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PE" sz="1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STEPS-2011</a:t>
            </a:r>
          </a:p>
        </p:txBody>
      </p:sp>
      <p:cxnSp>
        <p:nvCxnSpPr>
          <p:cNvPr id="38" name="37 Conector recto de flecha"/>
          <p:cNvCxnSpPr/>
          <p:nvPr/>
        </p:nvCxnSpPr>
        <p:spPr>
          <a:xfrm flipV="1">
            <a:off x="2618366" y="5303005"/>
            <a:ext cx="494544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9"/>
          <p:cNvSpPr txBox="1"/>
          <p:nvPr/>
        </p:nvSpPr>
        <p:spPr>
          <a:xfrm>
            <a:off x="3088287" y="2924605"/>
            <a:ext cx="3695078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identifican los patrones de consumo de cada área geográfica</a:t>
            </a: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Cerrar llave"/>
          <p:cNvSpPr/>
          <p:nvPr/>
        </p:nvSpPr>
        <p:spPr>
          <a:xfrm>
            <a:off x="6794279" y="5108689"/>
            <a:ext cx="301650" cy="9787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PY"/>
          </a:p>
        </p:txBody>
      </p:sp>
      <p:sp>
        <p:nvSpPr>
          <p:cNvPr id="5" name="4 Rectángulo"/>
          <p:cNvSpPr/>
          <p:nvPr/>
        </p:nvSpPr>
        <p:spPr>
          <a:xfrm>
            <a:off x="7095928" y="4786420"/>
            <a:ext cx="1991683" cy="162413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Costo de la Canasta Básica de Alimentos </a:t>
            </a:r>
          </a:p>
          <a:p>
            <a:pPr algn="ctr"/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=</a:t>
            </a:r>
          </a:p>
          <a:p>
            <a:pPr algn="ctr"/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Línea de Pobreza Extrema</a:t>
            </a:r>
            <a:endParaRPr lang="es-PY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424420" y="6166849"/>
            <a:ext cx="21059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PY" sz="1100" smtClean="0">
                <a:latin typeface="Times New Roman" pitchFamily="18" charset="0"/>
                <a:cs typeface="Times New Roman" pitchFamily="18" charset="0"/>
              </a:rPr>
              <a:t>Aprobado </a:t>
            </a:r>
            <a:r>
              <a:rPr lang="es-PY" sz="1100" dirty="0" smtClean="0">
                <a:latin typeface="Times New Roman" pitchFamily="18" charset="0"/>
                <a:cs typeface="Times New Roman" pitchFamily="18" charset="0"/>
              </a:rPr>
              <a:t>por el Instituto de Nutrición y Alimentación INAN</a:t>
            </a:r>
            <a:endParaRPr lang="es-PY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852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3" grpId="0" animBg="1"/>
      <p:bldP spid="3" grpId="0" animBg="1"/>
      <p:bldP spid="11" grpId="0" animBg="1"/>
      <p:bldP spid="14" grpId="0"/>
      <p:bldP spid="23" grpId="0" animBg="1"/>
      <p:bldP spid="27" grpId="0" animBg="1"/>
      <p:bldP spid="28" grpId="0" animBg="1"/>
      <p:bldP spid="31" grpId="0" animBg="1"/>
      <p:bldP spid="20" grpId="0" animBg="1"/>
      <p:bldP spid="2" grpId="0" animBg="1"/>
      <p:bldP spid="5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873562" y="1037783"/>
            <a:ext cx="7992888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-PY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Requerimiento calórico</a:t>
            </a:r>
            <a:endParaRPr lang="es-PY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958585" y="2345232"/>
            <a:ext cx="782284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CR" sz="2000" b="1" dirty="0">
                <a:solidFill>
                  <a:srgbClr val="C00000"/>
                </a:solidFill>
                <a:cs typeface="Calibri" pitchFamily="34" charset="0"/>
              </a:rPr>
              <a:t>Rural: pasó de 2200  Kcal  a 2.291  Kcal por día </a:t>
            </a:r>
          </a:p>
          <a:p>
            <a:pPr marL="914400" lvl="1" indent="-457200" algn="just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es-CR" sz="2000" b="1" dirty="0">
                <a:solidFill>
                  <a:srgbClr val="C00000"/>
                </a:solidFill>
                <a:cs typeface="Calibri" pitchFamily="34" charset="0"/>
              </a:rPr>
              <a:t>Urbana: pasó de 2200  Kcal  a 2.117  Kcal por día </a:t>
            </a:r>
          </a:p>
        </p:txBody>
      </p:sp>
    </p:spTree>
    <p:extLst>
      <p:ext uri="{BB962C8B-B14F-4D97-AF65-F5344CB8AC3E}">
        <p14:creationId xmlns:p14="http://schemas.microsoft.com/office/powerpoint/2010/main" val="256752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78923" y="1029871"/>
            <a:ext cx="7992888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-P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Línea de pobreza </a:t>
            </a:r>
            <a:r>
              <a:rPr lang="es-PY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Extrema (LPE)</a:t>
            </a:r>
            <a:endParaRPr lang="es-PY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PY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836978" y="1587262"/>
            <a:ext cx="720080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costo de la canasta Básica de Alimentos = Línea de Pobreza Extrema</a:t>
            </a:r>
            <a:endParaRPr lang="es-P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1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854123"/>
              </p:ext>
            </p:extLst>
          </p:nvPr>
        </p:nvGraphicFramePr>
        <p:xfrm>
          <a:off x="1400694" y="3091641"/>
          <a:ext cx="6371125" cy="244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023"/>
                <a:gridCol w="2528102"/>
              </a:tblGrid>
              <a:tr h="734993"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492"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492"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9" name="18 Conector recto"/>
          <p:cNvCxnSpPr/>
          <p:nvPr/>
        </p:nvCxnSpPr>
        <p:spPr>
          <a:xfrm>
            <a:off x="1383069" y="2859234"/>
            <a:ext cx="0" cy="26823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V="1">
            <a:off x="1383069" y="4677522"/>
            <a:ext cx="5812687" cy="1103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1383069" y="5541618"/>
            <a:ext cx="581268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532495" y="2240584"/>
            <a:ext cx="1815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Ingreso percápita (Guaraníes)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729422" y="4975856"/>
            <a:ext cx="2333633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PY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Pobres Extremos</a:t>
            </a:r>
            <a:endParaRPr lang="es-PY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5410612" y="2306852"/>
            <a:ext cx="1815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Valores de las líneas de pobreza (Guaraníes)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159996" y="4375685"/>
            <a:ext cx="2473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Línea de Pobreza Extrema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5212764" y="4826260"/>
            <a:ext cx="192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Urbano: Gs. 235.088</a:t>
            </a:r>
          </a:p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Rural: Gs. 214.690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7344163" y="4701000"/>
            <a:ext cx="162032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1100" dirty="0">
                <a:latin typeface="Times New Roman" pitchFamily="18" charset="0"/>
                <a:cs typeface="Times New Roman" pitchFamily="18" charset="0"/>
              </a:rPr>
              <a:t>Costo mensual per cápita de la </a:t>
            </a:r>
            <a:r>
              <a:rPr lang="es-PY" sz="1100" dirty="0" smtClean="0">
                <a:latin typeface="Times New Roman" pitchFamily="18" charset="0"/>
                <a:cs typeface="Times New Roman" pitchFamily="18" charset="0"/>
              </a:rPr>
              <a:t>Canasta Básica de Alimentaria (CBA)</a:t>
            </a:r>
          </a:p>
          <a:p>
            <a:pPr algn="ctr"/>
            <a:r>
              <a:rPr lang="es-PY" sz="1100" b="1" dirty="0" smtClean="0">
                <a:latin typeface="Times New Roman" pitchFamily="18" charset="0"/>
                <a:cs typeface="Times New Roman" pitchFamily="18" charset="0"/>
              </a:rPr>
              <a:t>2016</a:t>
            </a:r>
            <a:endParaRPr lang="es-PY" sz="1100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6337691" y="5619994"/>
            <a:ext cx="858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Población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381031"/>
              </p:ext>
            </p:extLst>
          </p:nvPr>
        </p:nvGraphicFramePr>
        <p:xfrm>
          <a:off x="1383069" y="5758493"/>
          <a:ext cx="3924300" cy="752475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959880"/>
                <a:gridCol w="964420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 dirty="0">
                          <a:effectLst/>
                        </a:rPr>
                        <a:t>Costo de CBA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u="none" strike="noStrike">
                          <a:effectLst/>
                        </a:rPr>
                        <a:t>Para un hogar compuesto de 5 miembros</a:t>
                      </a:r>
                      <a:endParaRPr lang="es-PY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PY" sz="1100" u="none" strike="noStrike">
                          <a:effectLst/>
                        </a:rPr>
                        <a:t>Urbano: </a:t>
                      </a:r>
                      <a:endParaRPr lang="es-PY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Gs. </a:t>
                      </a:r>
                      <a:r>
                        <a:rPr lang="es-PY" sz="1100" u="none" strike="noStrike" dirty="0" smtClean="0">
                          <a:effectLst/>
                        </a:rPr>
                        <a:t>1.175.440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 fontAlgn="b"/>
                      <a:r>
                        <a:rPr lang="es-PY" sz="1100" u="none" strike="noStrike" dirty="0">
                          <a:effectLst/>
                        </a:rPr>
                        <a:t>Rural: 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u="none" strike="noStrike" dirty="0">
                          <a:effectLst/>
                        </a:rPr>
                        <a:t>Gs. </a:t>
                      </a:r>
                      <a:r>
                        <a:rPr lang="es-PY" sz="1100" u="none" strike="noStrike" dirty="0" smtClean="0">
                          <a:effectLst/>
                        </a:rPr>
                        <a:t>1.073.450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8406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4" grpId="0"/>
      <p:bldP spid="34" grpId="1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467544" y="1061113"/>
            <a:ext cx="7992888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-PY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s-P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Línea de Pobreza Total (LPT)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1 CuadroTexto"/>
              <p:cNvSpPr txBox="1"/>
              <p:nvPr/>
            </p:nvSpPr>
            <p:spPr>
              <a:xfrm>
                <a:off x="900785" y="5747931"/>
                <a:ext cx="6840759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s-PY" dirty="0" smtClean="0">
                          <a:latin typeface="Times New Roman" pitchFamily="18" charset="0"/>
                          <a:cs typeface="Times New Roman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es-PY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í</m:t>
                      </m:r>
                      <m:r>
                        <m:rPr>
                          <m:nor/>
                        </m:rPr>
                        <a:rPr lang="es-PY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nea</m:t>
                      </m:r>
                      <m:r>
                        <m:rPr>
                          <m:nor/>
                        </m:rPr>
                        <a:rPr lang="es-PY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PY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de</m:t>
                      </m:r>
                      <m:r>
                        <m:rPr>
                          <m:nor/>
                        </m:rPr>
                        <a:rPr lang="es-PY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PY" dirty="0" smtClean="0">
                          <a:latin typeface="Times New Roman" pitchFamily="18" charset="0"/>
                          <a:cs typeface="Times New Roman" pitchFamily="18" charset="0"/>
                        </a:rPr>
                        <m:t>P</m:t>
                      </m:r>
                      <m:r>
                        <m:rPr>
                          <m:nor/>
                        </m:rPr>
                        <a:rPr lang="es-PY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obreza</m:t>
                      </m:r>
                      <m:r>
                        <m:rPr>
                          <m:nor/>
                        </m:rPr>
                        <a:rPr lang="es-PY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PY" dirty="0" smtClean="0">
                          <a:latin typeface="Times New Roman" pitchFamily="18" charset="0"/>
                          <a:cs typeface="Times New Roman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es-PY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otal</m:t>
                      </m:r>
                      <m:r>
                        <m:rPr>
                          <m:nor/>
                        </m:rPr>
                        <a:rPr lang="es-PY" b="0" i="0" dirty="0" smtClean="0">
                          <a:latin typeface="Times New Roman" pitchFamily="18" charset="0"/>
                          <a:cs typeface="Times New Roman" pitchFamily="18" charset="0"/>
                        </a:rPr>
                        <m:t>(</m:t>
                      </m:r>
                      <m:r>
                        <a:rPr lang="es-PY" b="0" i="1" dirty="0" smtClean="0">
                          <a:latin typeface="Cambria Math"/>
                          <a:cs typeface="Times New Roman" pitchFamily="18" charset="0"/>
                        </a:rPr>
                        <m:t>𝐿𝑃𝑇</m:t>
                      </m:r>
                      <m:r>
                        <a:rPr lang="es-PY" b="0" i="1" dirty="0" smtClean="0">
                          <a:latin typeface="Cambria Math"/>
                          <a:cs typeface="Times New Roman" pitchFamily="18" charset="0"/>
                        </a:rPr>
                        <m:t>)=</m:t>
                      </m:r>
                      <m:f>
                        <m:fPr>
                          <m:ctrlPr>
                            <a:rPr lang="es-PY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s-PY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L</m:t>
                          </m:r>
                          <m:r>
                            <m:rPr>
                              <m:nor/>
                            </m:rPr>
                            <a:rPr lang="es-PY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í</m:t>
                          </m:r>
                          <m:r>
                            <m:rPr>
                              <m:nor/>
                            </m:rPr>
                            <a:rPr lang="es-PY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nea</m:t>
                          </m:r>
                          <m:r>
                            <m:rPr>
                              <m:nor/>
                            </m:rPr>
                            <a:rPr lang="es-PY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PY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de</m:t>
                          </m:r>
                          <m:r>
                            <m:rPr>
                              <m:nor/>
                            </m:rPr>
                            <a:rPr lang="es-PY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s-PY" i="1" dirty="0">
                              <a:latin typeface="Times New Roman" pitchFamily="18" charset="0"/>
                              <a:cs typeface="Times New Roman" pitchFamily="18" charset="0"/>
                            </a:rPr>
                            <m:t>Pobreza</m:t>
                          </m:r>
                          <m:r>
                            <a:rPr lang="es-PY" b="0" i="1" dirty="0" smtClean="0"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s-PY" b="0" i="1" dirty="0" smtClean="0">
                              <a:latin typeface="Cambria Math"/>
                              <a:cs typeface="Times New Roman" pitchFamily="18" charset="0"/>
                            </a:rPr>
                            <m:t>𝐸𝑥𝑡𝑟𝑒𝑚𝑎</m:t>
                          </m:r>
                          <m:r>
                            <a:rPr lang="es-PY" b="0" i="1" dirty="0" smtClean="0">
                              <a:latin typeface="Cambria Math"/>
                              <a:cs typeface="Times New Roman" pitchFamily="18" charset="0"/>
                            </a:rPr>
                            <m:t> (</m:t>
                          </m:r>
                          <m:r>
                            <a:rPr lang="es-PY" b="0" i="1" smtClean="0">
                              <a:latin typeface="Cambria Math"/>
                            </a:rPr>
                            <m:t>𝐿𝑃𝐸</m:t>
                          </m:r>
                          <m:r>
                            <a:rPr lang="es-PY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s-PY" b="0" i="1" smtClean="0">
                              <a:latin typeface="Cambria Math"/>
                            </a:rPr>
                            <m:t>𝐶𝑜𝑒𝑓𝑖𝑐𝑖𝑒𝑛𝑡𝑒</m:t>
                          </m:r>
                          <m:r>
                            <a:rPr lang="es-PY" b="0" i="1" smtClean="0">
                              <a:latin typeface="Cambria Math"/>
                            </a:rPr>
                            <m:t> </m:t>
                          </m:r>
                          <m:r>
                            <a:rPr lang="es-PY" b="0" i="1" smtClean="0">
                              <a:latin typeface="Cambria Math"/>
                            </a:rPr>
                            <m:t>𝑑𝑒</m:t>
                          </m:r>
                          <m:r>
                            <a:rPr lang="es-PY" b="0" i="1" smtClean="0">
                              <a:latin typeface="Cambria Math"/>
                            </a:rPr>
                            <m:t> </m:t>
                          </m:r>
                          <m:r>
                            <a:rPr lang="es-PY" b="0" i="1" smtClean="0">
                              <a:latin typeface="Cambria Math"/>
                            </a:rPr>
                            <m:t>𝐸𝑛𝑔𝑒𝑙</m:t>
                          </m:r>
                        </m:den>
                      </m:f>
                    </m:oMath>
                  </m:oMathPara>
                </a14:m>
                <a:endParaRPr lang="es-PY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1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85" y="5747931"/>
                <a:ext cx="6840759" cy="6685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P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2 Rectángulo"/>
          <p:cNvSpPr/>
          <p:nvPr/>
        </p:nvSpPr>
        <p:spPr>
          <a:xfrm>
            <a:off x="858682" y="2991397"/>
            <a:ext cx="746513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es-PY" dirty="0">
                <a:latin typeface="Times New Roman" pitchFamily="18" charset="0"/>
                <a:cs typeface="Times New Roman" pitchFamily="18" charset="0"/>
              </a:rPr>
              <a:t>determinar este valor se utiliza el porcentaje </a:t>
            </a:r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del </a:t>
            </a:r>
            <a:r>
              <a:rPr lang="es-PY" dirty="0">
                <a:latin typeface="Times New Roman" pitchFamily="18" charset="0"/>
                <a:cs typeface="Times New Roman" pitchFamily="18" charset="0"/>
              </a:rPr>
              <a:t>gasto que los hogares dedican a alimentos y no </a:t>
            </a:r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alimentos.  </a:t>
            </a:r>
          </a:p>
          <a:p>
            <a:pPr algn="just">
              <a:spcAft>
                <a:spcPts val="1200"/>
              </a:spcAft>
            </a:pPr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El </a:t>
            </a:r>
            <a:r>
              <a:rPr lang="es-PY" dirty="0">
                <a:latin typeface="Times New Roman" pitchFamily="18" charset="0"/>
                <a:cs typeface="Times New Roman" pitchFamily="18" charset="0"/>
              </a:rPr>
              <a:t>porcentaje del </a:t>
            </a:r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gasto que los hogares dedican a alimentos se conoce como </a:t>
            </a:r>
            <a:r>
              <a:rPr lang="es-PY" b="1" i="1" dirty="0" smtClean="0">
                <a:latin typeface="Times New Roman" pitchFamily="18" charset="0"/>
                <a:cs typeface="Times New Roman" pitchFamily="18" charset="0"/>
              </a:rPr>
              <a:t>Coeficiente de </a:t>
            </a:r>
            <a:r>
              <a:rPr lang="es-PY" b="1" i="1" dirty="0" err="1" smtClean="0">
                <a:latin typeface="Times New Roman" pitchFamily="18" charset="0"/>
                <a:cs typeface="Times New Roman" pitchFamily="18" charset="0"/>
              </a:rPr>
              <a:t>Engel</a:t>
            </a:r>
            <a:r>
              <a:rPr lang="es-PY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/>
            <a:r>
              <a:rPr lang="es-PY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Valor del Coeficiente  de </a:t>
            </a:r>
            <a:r>
              <a:rPr lang="es-PY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Engel</a:t>
            </a:r>
            <a:r>
              <a:rPr lang="es-PY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Paraguay</a:t>
            </a:r>
            <a:endParaRPr lang="es-PY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PY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Urbana:   38,0%</a:t>
            </a:r>
          </a:p>
          <a:p>
            <a:pPr algn="ctr"/>
            <a:r>
              <a:rPr lang="es-PY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Rural:     48,8%</a:t>
            </a:r>
          </a:p>
          <a:p>
            <a:pPr algn="just">
              <a:spcAft>
                <a:spcPts val="1200"/>
              </a:spcAft>
            </a:pPr>
            <a:endParaRPr lang="es-PY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uadroTexto 17"/>
          <p:cNvSpPr txBox="1"/>
          <p:nvPr/>
        </p:nvSpPr>
        <p:spPr>
          <a:xfrm>
            <a:off x="858682" y="1799777"/>
            <a:ext cx="7479438" cy="7386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PY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PY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osto de la canasta Básica de Consumo o Línea de Pobreza total (LPT)</a:t>
            </a:r>
          </a:p>
          <a:p>
            <a:pPr algn="ctr"/>
            <a:r>
              <a:rPr lang="es-PY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algn="ctr"/>
            <a:r>
              <a:rPr lang="es-PY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Costo de la Canasta Básica de Alimentos + </a:t>
            </a:r>
            <a:r>
              <a:rPr lang="es-PY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costo de otros bienes y servicios no </a:t>
            </a:r>
            <a:r>
              <a:rPr lang="es-PY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alimentarios</a:t>
            </a:r>
            <a:endParaRPr lang="es-PY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75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5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78736"/>
              </p:ext>
            </p:extLst>
          </p:nvPr>
        </p:nvGraphicFramePr>
        <p:xfrm>
          <a:off x="1413037" y="3033973"/>
          <a:ext cx="6371125" cy="2484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023"/>
                <a:gridCol w="2528102"/>
              </a:tblGrid>
              <a:tr h="745348"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9573"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69573"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467544" y="1061113"/>
            <a:ext cx="7992888" cy="4001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-PY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s-PY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Línea de Pobreza Total (LPT)</a:t>
            </a:r>
          </a:p>
        </p:txBody>
      </p:sp>
      <p:graphicFrame>
        <p:nvGraphicFramePr>
          <p:cNvPr id="22" name="2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126593"/>
              </p:ext>
            </p:extLst>
          </p:nvPr>
        </p:nvGraphicFramePr>
        <p:xfrm>
          <a:off x="1430662" y="3080255"/>
          <a:ext cx="6371125" cy="24499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3023"/>
                <a:gridCol w="2528102"/>
              </a:tblGrid>
              <a:tr h="734993"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492"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57492"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PY" dirty="0">
                        <a:ln>
                          <a:solidFill>
                            <a:schemeClr val="accent1"/>
                          </a:solidFill>
                        </a:ln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4" name="23 Conector recto"/>
          <p:cNvCxnSpPr/>
          <p:nvPr/>
        </p:nvCxnSpPr>
        <p:spPr>
          <a:xfrm>
            <a:off x="1413037" y="2847848"/>
            <a:ext cx="0" cy="268238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1413037" y="3781853"/>
            <a:ext cx="578564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/>
          <p:nvPr/>
        </p:nvCxnSpPr>
        <p:spPr>
          <a:xfrm flipV="1">
            <a:off x="1413037" y="4666136"/>
            <a:ext cx="5812687" cy="11033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"/>
          <p:cNvCxnSpPr/>
          <p:nvPr/>
        </p:nvCxnSpPr>
        <p:spPr>
          <a:xfrm>
            <a:off x="1413037" y="5530232"/>
            <a:ext cx="5812687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505513" y="1938338"/>
            <a:ext cx="1815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Ingreso percápita (Guaraníes)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1759390" y="3142905"/>
            <a:ext cx="2333633" cy="338554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PY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 pobres</a:t>
            </a:r>
            <a:endParaRPr lang="es-PY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1759390" y="4172242"/>
            <a:ext cx="2333633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PY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Pobres no Extremos</a:t>
            </a:r>
            <a:endParaRPr lang="es-PY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1759390" y="4964470"/>
            <a:ext cx="2333633" cy="33855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PY" sz="1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Pobres Extremos</a:t>
            </a:r>
            <a:endParaRPr lang="es-PY" sz="1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5383630" y="2004606"/>
            <a:ext cx="1815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Valores de las líneas de pobreza (Guaraníes)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5225056" y="3491235"/>
            <a:ext cx="20338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Línea de Pobreza Total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5189964" y="4364299"/>
            <a:ext cx="2473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Línea de Pobreza Extrema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5195949" y="3879060"/>
            <a:ext cx="192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Urbano: Gs.630.525</a:t>
            </a:r>
          </a:p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Rural: Gs. 446.798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5242732" y="4814874"/>
            <a:ext cx="1925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Urbano: Gs. 235.088</a:t>
            </a:r>
          </a:p>
          <a:p>
            <a:r>
              <a:rPr lang="es-PY" sz="1200" b="1" dirty="0" smtClean="0">
                <a:latin typeface="Times New Roman" pitchFamily="18" charset="0"/>
                <a:cs typeface="Times New Roman" pitchFamily="18" charset="0"/>
              </a:rPr>
              <a:t>Rural: Gs. 214.690</a:t>
            </a:r>
            <a:endParaRPr lang="es-PY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7377901" y="4749026"/>
            <a:ext cx="15865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100" dirty="0">
                <a:latin typeface="Times New Roman" pitchFamily="18" charset="0"/>
                <a:cs typeface="Times New Roman" pitchFamily="18" charset="0"/>
              </a:rPr>
              <a:t>Costo mensual per cápita de la </a:t>
            </a:r>
            <a:r>
              <a:rPr lang="es-PY" sz="1100" dirty="0" smtClean="0">
                <a:latin typeface="Times New Roman" pitchFamily="18" charset="0"/>
                <a:cs typeface="Times New Roman" pitchFamily="18" charset="0"/>
              </a:rPr>
              <a:t>Canasta Básica de Alimentaria (CBA)</a:t>
            </a:r>
          </a:p>
          <a:p>
            <a:pPr algn="ctr"/>
            <a:r>
              <a:rPr lang="es-PY" sz="1100" b="1" dirty="0" smtClean="0">
                <a:latin typeface="Times New Roman" pitchFamily="18" charset="0"/>
                <a:cs typeface="Times New Roman" pitchFamily="18" charset="0"/>
              </a:rPr>
              <a:t>2016</a:t>
            </a:r>
            <a:endParaRPr lang="es-PY" sz="1100" b="1" dirty="0"/>
          </a:p>
        </p:txBody>
      </p:sp>
      <p:sp>
        <p:nvSpPr>
          <p:cNvPr id="52" name="51 Rectángulo"/>
          <p:cNvSpPr/>
          <p:nvPr/>
        </p:nvSpPr>
        <p:spPr>
          <a:xfrm>
            <a:off x="7377901" y="3787521"/>
            <a:ext cx="158658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PY" sz="1100" dirty="0">
                <a:latin typeface="Times New Roman" pitchFamily="18" charset="0"/>
                <a:cs typeface="Times New Roman" pitchFamily="18" charset="0"/>
              </a:rPr>
              <a:t>Costo mensual per cápita de la </a:t>
            </a:r>
            <a:r>
              <a:rPr lang="es-PY" sz="1100" dirty="0" smtClean="0">
                <a:latin typeface="Times New Roman" pitchFamily="18" charset="0"/>
                <a:cs typeface="Times New Roman" pitchFamily="18" charset="0"/>
              </a:rPr>
              <a:t>Canasta Básica de Consumo (CBC)</a:t>
            </a:r>
          </a:p>
          <a:p>
            <a:pPr algn="ctr"/>
            <a:r>
              <a:rPr lang="es-PY" sz="1100" b="1" dirty="0" smtClean="0">
                <a:latin typeface="Times New Roman" pitchFamily="18" charset="0"/>
                <a:cs typeface="Times New Roman" pitchFamily="18" charset="0"/>
              </a:rPr>
              <a:t>2016</a:t>
            </a:r>
            <a:endParaRPr lang="es-PY" sz="1100" b="1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766488"/>
              </p:ext>
            </p:extLst>
          </p:nvPr>
        </p:nvGraphicFramePr>
        <p:xfrm>
          <a:off x="505513" y="5733256"/>
          <a:ext cx="3924300" cy="809625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959880"/>
                <a:gridCol w="964420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Y" sz="1100" b="1" u="none" strike="noStrike" dirty="0">
                          <a:effectLst/>
                        </a:rPr>
                        <a:t>Costo de CBA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1" u="none" strike="noStrike">
                          <a:effectLst/>
                        </a:rPr>
                        <a:t>Para un hogar compuesto de 5 miembros</a:t>
                      </a:r>
                      <a:endParaRPr lang="es-PY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PY" sz="1100" b="1" u="none" strike="noStrike" dirty="0">
                          <a:effectLst/>
                        </a:rPr>
                        <a:t>Urbano: 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b="1" u="none" strike="noStrike" dirty="0">
                          <a:effectLst/>
                        </a:rPr>
                        <a:t>Gs. </a:t>
                      </a:r>
                      <a:r>
                        <a:rPr lang="es-PY" sz="1100" b="1" u="none" strike="noStrike" dirty="0" smtClean="0">
                          <a:effectLst/>
                        </a:rPr>
                        <a:t>1.175.440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rtl="0" fontAlgn="b"/>
                      <a:r>
                        <a:rPr lang="es-PY" sz="1100" b="1" u="none" strike="noStrike">
                          <a:effectLst/>
                        </a:rPr>
                        <a:t>Rural: </a:t>
                      </a:r>
                      <a:endParaRPr lang="es-PY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b="1" u="none" strike="noStrike" dirty="0">
                          <a:effectLst/>
                        </a:rPr>
                        <a:t>Gs. </a:t>
                      </a:r>
                      <a:r>
                        <a:rPr lang="es-PY" sz="1100" b="1" u="none" strike="noStrike" dirty="0" smtClean="0">
                          <a:effectLst/>
                        </a:rPr>
                        <a:t>1.073.450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524407"/>
              </p:ext>
            </p:extLst>
          </p:nvPr>
        </p:nvGraphicFramePr>
        <p:xfrm>
          <a:off x="4951346" y="5733256"/>
          <a:ext cx="3924300" cy="771525"/>
        </p:xfrm>
        <a:graphic>
          <a:graphicData uri="http://schemas.openxmlformats.org/drawingml/2006/table">
            <a:tbl>
              <a:tblPr>
                <a:tableStyleId>{D113A9D2-9D6B-4929-AA2D-F23B5EE8CBE7}</a:tableStyleId>
              </a:tblPr>
              <a:tblGrid>
                <a:gridCol w="2959880"/>
                <a:gridCol w="964420"/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PY" sz="1100" b="1" u="none" strike="noStrike" dirty="0">
                          <a:effectLst/>
                        </a:rPr>
                        <a:t>Costo de CBC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100" b="1" u="none" strike="noStrike">
                          <a:effectLst/>
                        </a:rPr>
                        <a:t>Para un hogar compuesto de 5 miembros</a:t>
                      </a:r>
                      <a:endParaRPr lang="es-PY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es-PY" sz="1100" b="1" u="none" strike="noStrike" dirty="0">
                          <a:effectLst/>
                        </a:rPr>
                        <a:t>Urbano: 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b="1" u="none" strike="noStrike" dirty="0">
                          <a:effectLst/>
                        </a:rPr>
                        <a:t>Gs. </a:t>
                      </a:r>
                      <a:r>
                        <a:rPr lang="es-PY" sz="1100" b="1" u="none" strike="noStrike" dirty="0" smtClean="0">
                          <a:effectLst/>
                        </a:rPr>
                        <a:t>3.152.625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rtl="0" fontAlgn="b"/>
                      <a:r>
                        <a:rPr lang="es-PY" sz="1100" b="1" u="none" strike="noStrike">
                          <a:effectLst/>
                        </a:rPr>
                        <a:t>Rural: </a:t>
                      </a:r>
                      <a:endParaRPr lang="es-PY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PY" sz="1100" b="1" u="none" strike="noStrike" dirty="0">
                          <a:effectLst/>
                        </a:rPr>
                        <a:t>Gs. </a:t>
                      </a:r>
                      <a:r>
                        <a:rPr lang="es-PY" sz="1100" b="1" u="none" strike="noStrike" dirty="0" smtClean="0">
                          <a:effectLst/>
                        </a:rPr>
                        <a:t>2.233.990</a:t>
                      </a:r>
                      <a:endParaRPr lang="es-PY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57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 animBg="1"/>
      <p:bldP spid="47" grpId="0"/>
      <p:bldP spid="49" grpId="0"/>
      <p:bldP spid="49" grpId="1"/>
      <p:bldP spid="5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5710</TotalTime>
  <Words>993</Words>
  <Application>Microsoft Office PowerPoint</Application>
  <PresentationFormat>Presentación en pantalla (4:3)</PresentationFormat>
  <Paragraphs>145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Actualización de las Canasta Básica de Alimentos y Canasta Básica de Consumo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lescobar</dc:creator>
  <cp:lastModifiedBy>Elizabeth Lugo</cp:lastModifiedBy>
  <cp:revision>372</cp:revision>
  <dcterms:created xsi:type="dcterms:W3CDTF">2016-10-18T13:39:57Z</dcterms:created>
  <dcterms:modified xsi:type="dcterms:W3CDTF">2017-06-16T15:17:08Z</dcterms:modified>
</cp:coreProperties>
</file>